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F330B742-CF28-4789-A42A-ED35237DD554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>
            <a:extLst>
              <a:ext uri="{FF2B5EF4-FFF2-40B4-BE49-F238E27FC236}">
                <a16:creationId xmlns:a16="http://schemas.microsoft.com/office/drawing/2014/main" id="{10F728FD-0DA0-4B4E-996D-DFB9D595D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783573D9-78F6-4B32-B13E-6D047C53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26">
            <a:extLst>
              <a:ext uri="{FF2B5EF4-FFF2-40B4-BE49-F238E27FC236}">
                <a16:creationId xmlns:a16="http://schemas.microsoft.com/office/drawing/2014/main" id="{6E541B23-8FC9-4F4C-92DE-7F3DD1AD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167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722F42BC-813C-48FF-93A9-01EDCA52C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6ED11DB9-2FF3-4B28-AC81-85DEE3C3F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4DE96827-3678-4516-94FA-A9BADA32A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73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107B6AD0-5B19-4009-BBAE-50B15BB3B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F46628A-B1C4-4ECF-82BA-51EF7CD5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6AF05C8-6418-49E6-90C1-2A31E727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35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3CA8159-41A7-4048-80AF-AAE5446C6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A7D9D64-3D26-45D7-B051-B58D5CD6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F9C099E4-4A08-4F04-A9BA-E6FF40D3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879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EC8CF-77F2-4764-AC17-24ECBBFC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C1DCE-F01F-4D9A-A219-B27B83F6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D64C0-104C-4DD0-94CE-531632BAF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038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4571CBF-CB98-4D07-BCA8-421BD91F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D4F258D2-290C-4A54-989A-1BB7A255B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35CC3CD5-117D-4B9F-B024-52441EF0A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576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1EDFAE01-0AE3-4C93-9787-3CB152330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25F514C3-EF21-4D6C-881B-212F2197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8322DD7A-26A6-48B6-B024-710963BC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205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8EC93377-DEDC-41BA-9295-35C0F1C58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E9FFC1AC-DFCD-45D6-A466-6EBC6CD12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E8A362CE-CE74-4A37-80C7-D58192C66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24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9DCD1E99-9C50-4E59-BE20-8F5A250EF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4C4508F2-84A7-4B9E-AD68-16F583F5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40F2CC2D-F49D-4C07-B262-9F13C0315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27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5E34058-79E9-4CC5-8A9F-E666060CB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A3519958-29C9-46B1-9388-EF1832CD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786B777-8199-42E8-8FB6-EF4BCC97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23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4DEDDA9E-73A9-4ABC-A966-27CE07B754C9}"/>
              </a:ext>
            </a:extLst>
          </p:cNvPr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92BFD16-CC07-4169-A5AE-639956601F3B}"/>
              </a:ext>
            </a:extLst>
          </p:cNvPr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7987271C-82D6-4BF9-8CF3-90A02AC30BE8}"/>
              </a:ext>
            </a:extLst>
          </p:cNvPr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B279E6AA-509C-4F35-93BB-19ED5B90AD7F}"/>
              </a:ext>
            </a:extLst>
          </p:cNvPr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1682273-DDC0-409B-BE5D-CC8A27877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6A68F3CE-E982-4AF1-B22A-370824F64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7E1B1A10-5941-4268-87A8-3332CD72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47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55AE17B6-57AD-4A13-BFB9-54830AEF3D28}"/>
              </a:ext>
            </a:extLst>
          </p:cNvPr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10A7D01-D205-4631-B567-AF5284E6109B}"/>
              </a:ext>
            </a:extLst>
          </p:cNvPr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98331287-2583-4188-BB97-2E05F88D160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7E150E88-6152-44B6-B8A3-5660B66201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63763EA-DC88-4BAD-8218-1631F7AB3A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fld id="{1E954A1A-5494-4371-9552-699D0F61C604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8C7E2E02-F13C-4D75-BE2B-4840B1C51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75A44A4E-9214-40C5-8872-64B8360038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02DABEDB-A86D-40F2-AABB-B31B4A09696F}"/>
              </a:ext>
            </a:extLst>
          </p:cNvPr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95FE489-BDCC-4970-98DA-2DD0D336B24B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21B77DE-58F0-463C-A87B-2B983D144C35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659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1" fontAlgn="base" hangingPunct="1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03EDF-7DCE-4D75-AB9F-0DD1881BFD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Seven Golden Use Cases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1A83ED-A3E5-4363-AFC2-B3CC1DA09C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From design to code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4024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CEDBC-D1D4-4532-8B53-E622BFC2F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b="1" dirty="0"/>
              <a:t>Sample Use Case Description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9947EC-D3C7-4383-8FD4-65EE47589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2109" y="1143000"/>
            <a:ext cx="4559049" cy="544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260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0061A-78B2-4E44-A3FD-3CF773CA7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893"/>
            <a:ext cx="10972800" cy="1143000"/>
          </a:xfrm>
        </p:spPr>
        <p:txBody>
          <a:bodyPr/>
          <a:lstStyle/>
          <a:p>
            <a:r>
              <a:rPr lang="en-GB" b="1" dirty="0"/>
              <a:t>Where is the Functionality?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E90C9E-4A21-4A4A-A968-48DD3AF6FFF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004127" y="1145893"/>
            <a:ext cx="5943600" cy="527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947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300E5-BFF2-4D18-9CB4-1B512A335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Issues with Class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9234C-5C33-4B82-82A2-388BF99B4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is simplistic</a:t>
            </a:r>
          </a:p>
          <a:p>
            <a:pPr lvl="1"/>
            <a:r>
              <a:rPr lang="en-GB" dirty="0" err="1"/>
              <a:t>clsDataConnection</a:t>
            </a:r>
            <a:r>
              <a:rPr lang="en-GB" dirty="0"/>
              <a:t>		Ignore it. Its inclusion creates associations we 					don’t care about</a:t>
            </a:r>
          </a:p>
          <a:p>
            <a:pPr lvl="1"/>
            <a:r>
              <a:rPr lang="en-GB" dirty="0"/>
              <a:t>Inheritance			this would remove a lot of duplication</a:t>
            </a:r>
          </a:p>
          <a:p>
            <a:pPr lvl="1"/>
            <a:r>
              <a:rPr lang="en-GB" dirty="0"/>
              <a:t>Composition &amp; Aggregation	this would allow us to express more nuanced 					detail</a:t>
            </a:r>
          </a:p>
          <a:p>
            <a:endParaRPr lang="en-GB" dirty="0"/>
          </a:p>
          <a:p>
            <a:r>
              <a:rPr lang="en-GB" dirty="0"/>
              <a:t>The point is we can write the code for this diagram</a:t>
            </a:r>
          </a:p>
        </p:txBody>
      </p:sp>
    </p:spTree>
    <p:extLst>
      <p:ext uri="{BB962C8B-B14F-4D97-AF65-F5344CB8AC3E}">
        <p14:creationId xmlns:p14="http://schemas.microsoft.com/office/powerpoint/2010/main" val="792054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F8672-5393-4A35-B054-1F02E7D5D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GB" b="1" dirty="0"/>
              <a:t>For the Assignment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4101E-5A57-4574-8B7E-C89CCA1B4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7674"/>
            <a:ext cx="10972800" cy="5086928"/>
          </a:xfrm>
        </p:spPr>
        <p:txBody>
          <a:bodyPr/>
          <a:lstStyle/>
          <a:p>
            <a:r>
              <a:rPr lang="en-GB" dirty="0"/>
              <a:t>As part of the final deliverable for the module you will be required to submit the following documents…</a:t>
            </a:r>
          </a:p>
          <a:p>
            <a:endParaRPr lang="en-GB" dirty="0"/>
          </a:p>
          <a:p>
            <a:pPr lvl="1"/>
            <a:r>
              <a:rPr lang="en-GB" dirty="0"/>
              <a:t>Use Case Diagram(s)</a:t>
            </a:r>
          </a:p>
          <a:p>
            <a:pPr lvl="1"/>
            <a:r>
              <a:rPr lang="en-GB" dirty="0"/>
              <a:t>Use Case Descriptions</a:t>
            </a:r>
          </a:p>
          <a:p>
            <a:pPr lvl="1"/>
            <a:r>
              <a:rPr lang="en-GB" dirty="0"/>
              <a:t>Team ERD</a:t>
            </a:r>
          </a:p>
          <a:p>
            <a:pPr lvl="1"/>
            <a:r>
              <a:rPr lang="en-GB" dirty="0"/>
              <a:t>Team Class Diagram</a:t>
            </a:r>
          </a:p>
          <a:p>
            <a:endParaRPr lang="en-GB" dirty="0"/>
          </a:p>
          <a:p>
            <a:r>
              <a:rPr lang="en-GB" dirty="0"/>
              <a:t>Finally, we will also be looking at the level of match between the documentation that describes your code and what functionality is provided by your code.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803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EB74E-B794-4D90-A89D-5A58881DE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0741"/>
            <a:ext cx="10972800" cy="1143000"/>
          </a:xfrm>
        </p:spPr>
        <p:txBody>
          <a:bodyPr/>
          <a:lstStyle/>
          <a:p>
            <a:r>
              <a:rPr lang="en-GB" b="1" dirty="0"/>
              <a:t>Seven Golden Use Cases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7DECC-3B4C-4BE3-A34B-0DB75CFBE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742"/>
            <a:ext cx="10972800" cy="4910860"/>
          </a:xfrm>
        </p:spPr>
        <p:txBody>
          <a:bodyPr/>
          <a:lstStyle/>
          <a:p>
            <a:r>
              <a:rPr lang="en-GB" dirty="0"/>
              <a:t>every system on the planet only ever does seven things</a:t>
            </a:r>
          </a:p>
          <a:p>
            <a:endParaRPr lang="en-GB" dirty="0"/>
          </a:p>
          <a:p>
            <a:pPr lvl="1"/>
            <a:r>
              <a:rPr lang="en-GB" dirty="0"/>
              <a:t>Add		create a new unit of data in the system</a:t>
            </a:r>
          </a:p>
          <a:p>
            <a:pPr lvl="1"/>
            <a:r>
              <a:rPr lang="en-GB" dirty="0"/>
              <a:t>Edit		update an existing unit of data</a:t>
            </a:r>
          </a:p>
          <a:p>
            <a:pPr lvl="1"/>
            <a:r>
              <a:rPr lang="en-GB" dirty="0"/>
              <a:t>Delete		remove a unit of data</a:t>
            </a:r>
          </a:p>
          <a:p>
            <a:pPr lvl="1"/>
            <a:r>
              <a:rPr lang="en-GB" dirty="0"/>
              <a:t>List		provide a list</a:t>
            </a:r>
          </a:p>
          <a:p>
            <a:pPr lvl="1"/>
            <a:r>
              <a:rPr lang="en-GB" dirty="0"/>
              <a:t>Find		find a single item</a:t>
            </a:r>
          </a:p>
          <a:p>
            <a:pPr lvl="1"/>
            <a:r>
              <a:rPr lang="en-GB" dirty="0"/>
              <a:t>Filter		filter the list passed on some sort of pattern matching</a:t>
            </a:r>
          </a:p>
          <a:p>
            <a:pPr lvl="1"/>
            <a:r>
              <a:rPr lang="en-GB" dirty="0"/>
              <a:t>Validate		check that data entering the system is correct</a:t>
            </a:r>
          </a:p>
          <a:p>
            <a:endParaRPr lang="en-GB" dirty="0"/>
          </a:p>
          <a:p>
            <a:r>
              <a:rPr lang="en-GB" dirty="0"/>
              <a:t>Deal with the dull stuff first!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68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17F3-FCB5-4C80-A881-9EE67BCD5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Take a top-level view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DF13A8-5B1E-4CA1-B637-99C47A09926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662382" y="1976986"/>
            <a:ext cx="5943600" cy="467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853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A6478-6951-4F1B-B589-CB132A9D4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5250"/>
            <a:ext cx="10972800" cy="1143000"/>
          </a:xfrm>
        </p:spPr>
        <p:txBody>
          <a:bodyPr/>
          <a:lstStyle/>
          <a:p>
            <a:r>
              <a:rPr lang="en-GB" dirty="0"/>
              <a:t>Identify the sub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CB6D7-5D88-4D1B-861C-7C996BE6C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8250"/>
            <a:ext cx="10972800" cy="5086351"/>
          </a:xfrm>
        </p:spPr>
        <p:txBody>
          <a:bodyPr/>
          <a:lstStyle/>
          <a:p>
            <a:pPr lvl="1"/>
            <a:r>
              <a:rPr lang="en-GB" sz="2000" dirty="0"/>
              <a:t>Stock Management		</a:t>
            </a:r>
            <a:r>
              <a:rPr lang="en-GB" sz="2000" dirty="0" err="1"/>
              <a:t>tblWidget</a:t>
            </a:r>
            <a:endParaRPr lang="en-GB" sz="2000" dirty="0"/>
          </a:p>
          <a:p>
            <a:pPr lvl="1"/>
            <a:r>
              <a:rPr lang="en-GB" sz="2000" dirty="0"/>
              <a:t>Supplier Management 	</a:t>
            </a:r>
            <a:r>
              <a:rPr lang="en-GB" sz="2000" dirty="0" err="1"/>
              <a:t>tblSupplier</a:t>
            </a:r>
            <a:endParaRPr lang="en-GB" sz="2000" dirty="0"/>
          </a:p>
          <a:p>
            <a:pPr lvl="1"/>
            <a:r>
              <a:rPr lang="en-GB" sz="2000" dirty="0"/>
              <a:t>Staff Management		</a:t>
            </a:r>
            <a:r>
              <a:rPr lang="en-GB" sz="2000" dirty="0" err="1"/>
              <a:t>tblStaff</a:t>
            </a:r>
            <a:endParaRPr lang="en-GB" sz="2000" dirty="0"/>
          </a:p>
          <a:p>
            <a:pPr lvl="1"/>
            <a:r>
              <a:rPr lang="en-GB" sz="2000" dirty="0"/>
              <a:t>Order Management		</a:t>
            </a:r>
            <a:r>
              <a:rPr lang="en-GB" sz="2000" dirty="0" err="1"/>
              <a:t>tblOrder</a:t>
            </a:r>
            <a:r>
              <a:rPr lang="en-GB" sz="2000" dirty="0"/>
              <a:t> – </a:t>
            </a:r>
            <a:r>
              <a:rPr lang="en-GB" sz="2000" dirty="0" err="1"/>
              <a:t>tblOrderLine</a:t>
            </a:r>
            <a:endParaRPr lang="en-GB" sz="2000" dirty="0"/>
          </a:p>
          <a:p>
            <a:pPr lvl="1"/>
            <a:r>
              <a:rPr lang="en-GB" sz="2000" dirty="0"/>
              <a:t>Customer management	</a:t>
            </a:r>
            <a:r>
              <a:rPr lang="en-GB" sz="2000" dirty="0" err="1"/>
              <a:t>tblCustomer</a:t>
            </a:r>
            <a:endParaRPr lang="en-GB" sz="2000" dirty="0"/>
          </a:p>
          <a:p>
            <a:pPr lvl="0"/>
            <a:endParaRPr lang="en-GB" sz="2400" dirty="0"/>
          </a:p>
          <a:p>
            <a:r>
              <a:rPr lang="en-GB" sz="2400" dirty="0"/>
              <a:t>Clear this is incomplete!</a:t>
            </a:r>
          </a:p>
          <a:p>
            <a:endParaRPr lang="en-GB" sz="2400" dirty="0"/>
          </a:p>
          <a:p>
            <a:pPr lvl="1"/>
            <a:r>
              <a:rPr lang="en-GB" sz="2000" dirty="0"/>
              <a:t>Security			may not appear on the ERD but likely part of the class diagram</a:t>
            </a:r>
          </a:p>
          <a:p>
            <a:pPr lvl="1"/>
            <a:r>
              <a:rPr lang="en-GB" sz="2000" dirty="0"/>
              <a:t>Shopping cart		same as security – likely not part of the ERD</a:t>
            </a:r>
          </a:p>
          <a:p>
            <a:pPr lvl="1"/>
            <a:r>
              <a:rPr lang="en-GB" sz="2000" dirty="0"/>
              <a:t>Stock Purchasing		probably should be on the ERD but also raises the issue of Purchase 				Order and Purchase Order Line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027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9D705-EC97-4699-9E74-904462D81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9834"/>
            <a:ext cx="10972800" cy="1143000"/>
          </a:xfrm>
        </p:spPr>
        <p:txBody>
          <a:bodyPr/>
          <a:lstStyle/>
          <a:p>
            <a:r>
              <a:rPr lang="en-GB" b="1" dirty="0"/>
              <a:t>Top Level Use Cases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F531F5-1039-434E-9F74-F04B055BBE3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231284" y="1283710"/>
            <a:ext cx="5581650" cy="534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670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2A7FC-60A9-4A70-94FD-69FFD69A3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GB" b="1" dirty="0"/>
              <a:t>Burrow Down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B1206-BF01-47E8-9DDC-7123BAE84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5624945"/>
            <a:ext cx="10972800" cy="699656"/>
          </a:xfrm>
        </p:spPr>
        <p:txBody>
          <a:bodyPr/>
          <a:lstStyle/>
          <a:p>
            <a:r>
              <a:rPr lang="en-GB" dirty="0"/>
              <a:t>Here we find the big seven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095722-0FF4-47C7-8E9D-F2058249535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491182" y="680316"/>
            <a:ext cx="4772891" cy="435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127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D7771-8E4B-47F9-A5A3-FB8DD6412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3723"/>
            <a:ext cx="10972800" cy="1143000"/>
          </a:xfrm>
        </p:spPr>
        <p:txBody>
          <a:bodyPr/>
          <a:lstStyle/>
          <a:p>
            <a:r>
              <a:rPr lang="en-GB" dirty="0"/>
              <a:t>Issues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0028-F6C7-4FAB-A1B3-B252E42C2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Delete</a:t>
            </a:r>
          </a:p>
          <a:p>
            <a:pPr lvl="1"/>
            <a:r>
              <a:rPr lang="en-GB" dirty="0"/>
              <a:t>What happens to the relationships between records if we delete a record between related tables with posted primary and foreign keys? </a:t>
            </a:r>
          </a:p>
          <a:p>
            <a:pPr lvl="1"/>
            <a:r>
              <a:rPr lang="en-GB" dirty="0"/>
              <a:t>This has the potential to break the integrity of the database.</a:t>
            </a:r>
          </a:p>
          <a:p>
            <a:pPr lvl="1"/>
            <a:r>
              <a:rPr lang="en-GB" dirty="0"/>
              <a:t>What happens if by law we are required to keep certain data e.g. records of previous employees?</a:t>
            </a:r>
          </a:p>
          <a:p>
            <a:pPr lvl="1"/>
            <a:r>
              <a:rPr lang="en-GB" dirty="0"/>
              <a:t>What happens if by law we must delete some data e.g. the details of customers who no longer wish to be part of the system?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5036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D9242-F149-42E6-92AC-59E371B5B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Possible Extensions?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6DF43-9E5C-4E7E-8548-BB375AE0A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Archive		Flag a record as inactive so it doesn’t come up in the 			main reports?</a:t>
            </a:r>
          </a:p>
          <a:p>
            <a:pPr lvl="0"/>
            <a:r>
              <a:rPr lang="en-GB" dirty="0"/>
              <a:t>Unarchive		If we can archive records, we need a mechanism to bring 			the data back</a:t>
            </a:r>
          </a:p>
          <a:p>
            <a:pPr lvl="0"/>
            <a:r>
              <a:rPr lang="en-GB" dirty="0"/>
              <a:t>Anonymise	Delete important data without deleting the record such 			that the individual can no longer be identified</a:t>
            </a:r>
          </a:p>
          <a:p>
            <a:endParaRPr lang="en-GB" dirty="0"/>
          </a:p>
          <a:p>
            <a:r>
              <a:rPr lang="en-GB" dirty="0"/>
              <a:t>Plus others unique to the sub system</a:t>
            </a:r>
          </a:p>
        </p:txBody>
      </p:sp>
    </p:spTree>
    <p:extLst>
      <p:ext uri="{BB962C8B-B14F-4D97-AF65-F5344CB8AC3E}">
        <p14:creationId xmlns:p14="http://schemas.microsoft.com/office/powerpoint/2010/main" val="4211531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EDE12-97F1-471D-BB7B-2055A908B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710" y="0"/>
            <a:ext cx="10972800" cy="1143000"/>
          </a:xfrm>
        </p:spPr>
        <p:txBody>
          <a:bodyPr/>
          <a:lstStyle/>
          <a:p>
            <a:r>
              <a:rPr lang="en-GB" dirty="0"/>
              <a:t>Revised Diagram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49ACEC-FBC4-4219-A3A2-2C6E33D9851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384800" y="538494"/>
            <a:ext cx="5410200" cy="578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3629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856AA49F-8EAF-4EB2-B0A8-51E2EDEF8878}" vid="{C8FBF764-E06E-4B73-B708-4C43A5A75F8E}"/>
    </a:ext>
  </a:extLst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22</TotalTime>
  <Words>504</Words>
  <Application>Microsoft Office PowerPoint</Application>
  <PresentationFormat>Widescreen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Constantia</vt:lpstr>
      <vt:lpstr>Wingdings 2</vt:lpstr>
      <vt:lpstr>Theme1</vt:lpstr>
      <vt:lpstr>Seven Golden Use Cases</vt:lpstr>
      <vt:lpstr>Seven Golden Use Cases</vt:lpstr>
      <vt:lpstr>Take a top-level view</vt:lpstr>
      <vt:lpstr>Identify the sub systems</vt:lpstr>
      <vt:lpstr>Top Level Use Cases</vt:lpstr>
      <vt:lpstr>Burrow Down</vt:lpstr>
      <vt:lpstr>Issues to consider</vt:lpstr>
      <vt:lpstr>Possible Extensions?</vt:lpstr>
      <vt:lpstr>Revised Diagram</vt:lpstr>
      <vt:lpstr>Sample Use Case Description</vt:lpstr>
      <vt:lpstr>Where is the Functionality?</vt:lpstr>
      <vt:lpstr>Issues with Class Diagram</vt:lpstr>
      <vt:lpstr>For the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Seven Golden Use Cases</dc:title>
  <dc:creator>Matthew Dean</dc:creator>
  <cp:lastModifiedBy>Matthew Dean</cp:lastModifiedBy>
  <cp:revision>3</cp:revision>
  <dcterms:created xsi:type="dcterms:W3CDTF">2020-12-15T09:44:16Z</dcterms:created>
  <dcterms:modified xsi:type="dcterms:W3CDTF">2020-12-15T10:06:45Z</dcterms:modified>
</cp:coreProperties>
</file>